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8" r:id="rId3"/>
    <p:sldId id="262" r:id="rId4"/>
    <p:sldId id="25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11/28/2017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11/28/2017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11/28/2017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11/28/2017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11/28/2017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11/28/2017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11/28/2017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11/28/2017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11/28/2017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11/28/2017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11/28/2017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11/28/2017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11/28/2017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1361265"/>
            <a:ext cx="9144000" cy="2387600"/>
          </a:xfrm>
        </p:spPr>
        <p:txBody>
          <a:bodyPr/>
          <a:lstStyle/>
          <a:p>
            <a:r>
              <a:rPr lang="en-US" dirty="0">
                <a:solidFill>
                  <a:schemeClr val="bg1"/>
                </a:solidFill>
                <a:latin typeface="Roboto" pitchFamily="2" charset="0"/>
                <a:ea typeface="Roboto" pitchFamily="2" charset="0"/>
              </a:rPr>
              <a:t>Overview of Apache Spark</a:t>
            </a:r>
            <a:br>
              <a:rPr lang="en-US" dirty="0">
                <a:solidFill>
                  <a:schemeClr val="bg1"/>
                </a:solidFill>
                <a:latin typeface="Roboto" pitchFamily="2" charset="0"/>
                <a:ea typeface="Roboto" pitchFamily="2" charset="0"/>
              </a:rPr>
            </a:br>
            <a:r>
              <a:rPr lang="en-US" dirty="0">
                <a:solidFill>
                  <a:schemeClr val="bg1"/>
                </a:solidFill>
                <a:latin typeface="Roboto" pitchFamily="2" charset="0"/>
                <a:ea typeface="Roboto" pitchFamily="2" charset="0"/>
              </a:rPr>
              <a:t>Streaming</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What is Apache Spark Streaming?</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latin typeface="Roboto" pitchFamily="2" charset="0"/>
                <a:ea typeface="Roboto" pitchFamily="2" charset="0"/>
              </a:rPr>
              <a:t>Spark streaming allows for tracking frequently-updated datasets</a:t>
            </a:r>
          </a:p>
          <a:p>
            <a:pPr fontAlgn="base"/>
            <a:r>
              <a:rPr lang="en-US" dirty="0">
                <a:solidFill>
                  <a:schemeClr val="bg1"/>
                </a:solidFill>
                <a:latin typeface="Roboto" pitchFamily="2" charset="0"/>
                <a:ea typeface="Roboto" pitchFamily="2" charset="0"/>
              </a:rPr>
              <a:t>Can use it to track most popular hashtags in 5 mins windows based on their counts in a Twitter stream, and by using the </a:t>
            </a:r>
            <a:r>
              <a:rPr lang="en-US" dirty="0" err="1">
                <a:solidFill>
                  <a:srgbClr val="00B0F0"/>
                </a:solidFill>
                <a:latin typeface="Consolas" panose="020B0609020204030204" pitchFamily="49" charset="0"/>
                <a:ea typeface="Roboto" pitchFamily="2" charset="0"/>
              </a:rPr>
              <a:t>StreamingContext</a:t>
            </a:r>
            <a:r>
              <a:rPr lang="en-US" dirty="0">
                <a:solidFill>
                  <a:schemeClr val="bg1"/>
                </a:solidFill>
                <a:latin typeface="Roboto" pitchFamily="2" charset="0"/>
                <a:ea typeface="Roboto" pitchFamily="2" charset="0"/>
              </a:rPr>
              <a:t> function</a:t>
            </a:r>
            <a:r>
              <a:rPr lang="en-US" sz="2000" dirty="0">
                <a:solidFill>
                  <a:schemeClr val="bg1"/>
                </a:solidFill>
                <a:latin typeface="Roboto" pitchFamily="2" charset="0"/>
                <a:ea typeface="Roboto" pitchFamily="2" charset="0"/>
              </a:rPr>
              <a:t>.</a:t>
            </a:r>
          </a:p>
          <a:p>
            <a:endParaRPr lang="en-US" sz="2000" dirty="0">
              <a:latin typeface="Roboto" pitchFamily="2" charset="0"/>
              <a:ea typeface="Roboto" pitchFamily="2" charset="0"/>
            </a:endParaRPr>
          </a:p>
        </p:txBody>
      </p:sp>
      <p:pic>
        <p:nvPicPr>
          <p:cNvPr id="5" name="Picture 2" descr="Image result for twitter transparent logo">
            <a:extLst>
              <a:ext uri="{FF2B5EF4-FFF2-40B4-BE49-F238E27FC236}">
                <a16:creationId xmlns:a16="http://schemas.microsoft.com/office/drawing/2014/main" id="{FE04A433-0F18-43EF-A115-345BD5C396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936792" y="4181487"/>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Bar chart">
            <a:extLst>
              <a:ext uri="{FF2B5EF4-FFF2-40B4-BE49-F238E27FC236}">
                <a16:creationId xmlns:a16="http://schemas.microsoft.com/office/drawing/2014/main" id="{8BC079F0-249E-4137-BB9E-8B04657790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04706" y="3781459"/>
            <a:ext cx="2849996" cy="2849996"/>
          </a:xfrm>
          <a:prstGeom prst="rect">
            <a:avLst/>
          </a:prstGeom>
        </p:spPr>
      </p:pic>
      <p:sp>
        <p:nvSpPr>
          <p:cNvPr id="11" name="Rectangle 10">
            <a:extLst>
              <a:ext uri="{FF2B5EF4-FFF2-40B4-BE49-F238E27FC236}">
                <a16:creationId xmlns:a16="http://schemas.microsoft.com/office/drawing/2014/main" id="{C79284EF-5FCF-40AB-9284-D1F92F684D7F}"/>
              </a:ext>
            </a:extLst>
          </p:cNvPr>
          <p:cNvSpPr/>
          <p:nvPr/>
        </p:nvSpPr>
        <p:spPr>
          <a:xfrm>
            <a:off x="3009388" y="5028729"/>
            <a:ext cx="1058470" cy="6454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https://spark.apache.org/images/spark-logo-trademark.png">
            <a:extLst>
              <a:ext uri="{FF2B5EF4-FFF2-40B4-BE49-F238E27FC236}">
                <a16:creationId xmlns:a16="http://schemas.microsoft.com/office/drawing/2014/main" id="{A7A4A62E-05C3-42F9-9194-493B292A4C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8991" y="4554540"/>
            <a:ext cx="2451206" cy="1303833"/>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7B96261C-B769-4513-8360-4088E3CC39D3}"/>
              </a:ext>
            </a:extLst>
          </p:cNvPr>
          <p:cNvSpPr/>
          <p:nvPr/>
        </p:nvSpPr>
        <p:spPr>
          <a:xfrm>
            <a:off x="4064852" y="5086828"/>
            <a:ext cx="1284139" cy="526760"/>
          </a:xfrm>
          <a:prstGeom prst="rightArrow">
            <a:avLst/>
          </a:prstGeom>
          <a:solidFill>
            <a:srgbClr val="55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5">
            <a:extLst>
              <a:ext uri="{FF2B5EF4-FFF2-40B4-BE49-F238E27FC236}">
                <a16:creationId xmlns:a16="http://schemas.microsoft.com/office/drawing/2014/main" id="{B9694A0B-29EE-435A-AE1B-619BEB04B0EB}"/>
              </a:ext>
            </a:extLst>
          </p:cNvPr>
          <p:cNvSpPr/>
          <p:nvPr/>
        </p:nvSpPr>
        <p:spPr>
          <a:xfrm>
            <a:off x="7801497" y="5086828"/>
            <a:ext cx="1284139" cy="526760"/>
          </a:xfrm>
          <a:prstGeom prst="rightArrow">
            <a:avLst/>
          </a:prstGeom>
          <a:solidFill>
            <a:srgbClr val="55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2" descr="Image result for twitter transparent logo">
            <a:extLst>
              <a:ext uri="{FF2B5EF4-FFF2-40B4-BE49-F238E27FC236}">
                <a16:creationId xmlns:a16="http://schemas.microsoft.com/office/drawing/2014/main" id="{E8C1DBDB-DBDA-4342-8F4A-83AEC705DC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1702281" y="4568124"/>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twitter transparent logo">
            <a:extLst>
              <a:ext uri="{FF2B5EF4-FFF2-40B4-BE49-F238E27FC236}">
                <a16:creationId xmlns:a16="http://schemas.microsoft.com/office/drawing/2014/main" id="{5ED0F13D-CC5E-4B85-B82E-470294DA23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1651311" y="5593414"/>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twitter transparent logo">
            <a:extLst>
              <a:ext uri="{FF2B5EF4-FFF2-40B4-BE49-F238E27FC236}">
                <a16:creationId xmlns:a16="http://schemas.microsoft.com/office/drawing/2014/main" id="{88BDA969-3151-4DE5-9417-F4E8195141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778396" y="5206777"/>
            <a:ext cx="885868" cy="7453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twitter transparent logo">
            <a:extLst>
              <a:ext uri="{FF2B5EF4-FFF2-40B4-BE49-F238E27FC236}">
                <a16:creationId xmlns:a16="http://schemas.microsoft.com/office/drawing/2014/main" id="{BE2F70E1-93BD-4BED-9B8F-AA7F38CA8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78" t="20447" r="15439" b="21596"/>
          <a:stretch/>
        </p:blipFill>
        <p:spPr bwMode="auto">
          <a:xfrm>
            <a:off x="-9265" y="4529141"/>
            <a:ext cx="885868" cy="745351"/>
          </a:xfrm>
          <a:prstGeom prst="rect">
            <a:avLst/>
          </a:prstGeom>
          <a:noFill/>
          <a:extLst>
            <a:ext uri="{909E8E84-426E-40DD-AFC4-6F175D3DCCD1}">
              <a14:hiddenFill xmlns:a14="http://schemas.microsoft.com/office/drawing/2010/main">
                <a:solidFill>
                  <a:srgbClr val="FFFFFF"/>
                </a:solidFill>
              </a14:hiddenFill>
            </a:ext>
          </a:extLst>
        </p:spPr>
      </p:pic>
      <p:sp>
        <p:nvSpPr>
          <p:cNvPr id="10" name="Trapezoid 9">
            <a:extLst>
              <a:ext uri="{FF2B5EF4-FFF2-40B4-BE49-F238E27FC236}">
                <a16:creationId xmlns:a16="http://schemas.microsoft.com/office/drawing/2014/main" id="{8443C43E-8C35-4E41-BCB9-95EE35CC3CB1}"/>
              </a:ext>
            </a:extLst>
          </p:cNvPr>
          <p:cNvSpPr/>
          <p:nvPr/>
        </p:nvSpPr>
        <p:spPr>
          <a:xfrm rot="5400000">
            <a:off x="1500157" y="4999150"/>
            <a:ext cx="2326891" cy="691570"/>
          </a:xfrm>
          <a:prstGeom prst="trapezoid">
            <a:avLst>
              <a:gd name="adj" fmla="val 12133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62E9CC45-EFEA-43BD-A914-FD4BACE12732}"/>
              </a:ext>
            </a:extLst>
          </p:cNvPr>
          <p:cNvSpPr txBox="1"/>
          <p:nvPr/>
        </p:nvSpPr>
        <p:spPr>
          <a:xfrm>
            <a:off x="2410988" y="5028729"/>
            <a:ext cx="1605055" cy="646331"/>
          </a:xfrm>
          <a:prstGeom prst="rect">
            <a:avLst/>
          </a:prstGeom>
          <a:noFill/>
        </p:spPr>
        <p:txBody>
          <a:bodyPr wrap="none" rtlCol="0">
            <a:spAutoFit/>
          </a:bodyPr>
          <a:lstStyle/>
          <a:p>
            <a:pPr algn="ctr"/>
            <a:r>
              <a:rPr lang="en-US" dirty="0">
                <a:solidFill>
                  <a:schemeClr val="bg1"/>
                </a:solidFill>
                <a:latin typeface="Roboto" pitchFamily="2" charset="0"/>
                <a:ea typeface="Roboto" pitchFamily="2" charset="0"/>
              </a:rPr>
              <a:t>Twitter HTTP </a:t>
            </a:r>
          </a:p>
          <a:p>
            <a:pPr algn="ctr"/>
            <a:r>
              <a:rPr lang="en-US" dirty="0">
                <a:solidFill>
                  <a:schemeClr val="bg1"/>
                </a:solidFill>
                <a:latin typeface="Roboto" pitchFamily="2" charset="0"/>
                <a:ea typeface="Roboto" pitchFamily="2" charset="0"/>
              </a:rPr>
              <a:t>Client App</a:t>
            </a: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Advantages of Apache Spark Streaming</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Spark offers high-speed batch processing and micro-batch processing for streaming. </a:t>
            </a:r>
          </a:p>
          <a:p>
            <a:r>
              <a:rPr lang="en-US" dirty="0">
                <a:solidFill>
                  <a:schemeClr val="bg1"/>
                </a:solidFill>
              </a:rPr>
              <a:t>Useful for mixed workloads compared to tools like </a:t>
            </a:r>
            <a:r>
              <a:rPr lang="en-US" dirty="0" err="1">
                <a:solidFill>
                  <a:schemeClr val="bg1"/>
                </a:solidFill>
              </a:rPr>
              <a:t>Flink</a:t>
            </a:r>
            <a:endParaRPr lang="en-US" dirty="0">
              <a:solidFill>
                <a:schemeClr val="bg1"/>
              </a:solidFill>
            </a:endParaRPr>
          </a:p>
          <a:p>
            <a:r>
              <a:rPr lang="en-US" dirty="0">
                <a:solidFill>
                  <a:schemeClr val="bg1"/>
                </a:solidFill>
              </a:rPr>
              <a:t>Can use many different data sources</a:t>
            </a:r>
          </a:p>
          <a:p>
            <a:endParaRPr lang="en-US" dirty="0">
              <a:solidFill>
                <a:schemeClr val="bg1"/>
              </a:solidFill>
            </a:endParaRPr>
          </a:p>
        </p:txBody>
      </p:sp>
    </p:spTree>
    <p:extLst>
      <p:ext uri="{BB962C8B-B14F-4D97-AF65-F5344CB8AC3E}">
        <p14:creationId xmlns:p14="http://schemas.microsoft.com/office/powerpoint/2010/main" val="6763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User Case of Apache Spark Streaming</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 </a:t>
            </a:r>
            <a:r>
              <a:rPr lang="en-US" dirty="0">
                <a:solidFill>
                  <a:srgbClr val="00B0F0"/>
                </a:solidFill>
              </a:rPr>
              <a:t>reduceByKeyAndWindow</a:t>
            </a:r>
            <a:r>
              <a:rPr lang="en-US" dirty="0">
                <a:solidFill>
                  <a:schemeClr val="bg1"/>
                </a:solidFill>
              </a:rPr>
              <a:t>(</a:t>
            </a:r>
            <a:r>
              <a:rPr lang="en-US" i="1" dirty="0">
                <a:solidFill>
                  <a:schemeClr val="accent2"/>
                </a:solidFill>
              </a:rPr>
              <a:t>func</a:t>
            </a:r>
            <a:r>
              <a:rPr lang="en-US" dirty="0">
                <a:solidFill>
                  <a:schemeClr val="bg1"/>
                </a:solidFill>
              </a:rPr>
              <a:t>, </a:t>
            </a:r>
            <a:r>
              <a:rPr lang="en-US" i="1" dirty="0">
                <a:solidFill>
                  <a:schemeClr val="accent2"/>
                </a:solidFill>
              </a:rPr>
              <a:t>windowLength</a:t>
            </a:r>
            <a:r>
              <a:rPr lang="en-US" dirty="0">
                <a:solidFill>
                  <a:schemeClr val="bg1"/>
                </a:solidFill>
              </a:rPr>
              <a:t>, </a:t>
            </a:r>
            <a:r>
              <a:rPr lang="en-US" i="1" dirty="0">
                <a:solidFill>
                  <a:schemeClr val="accent2"/>
                </a:solidFill>
              </a:rPr>
              <a:t>slideInterval</a:t>
            </a:r>
            <a:r>
              <a:rPr lang="en-US" dirty="0">
                <a:solidFill>
                  <a:schemeClr val="bg1"/>
                </a:solidFill>
              </a:rPr>
              <a:t>, [</a:t>
            </a:r>
            <a:r>
              <a:rPr lang="en-US" i="1" dirty="0">
                <a:solidFill>
                  <a:schemeClr val="accent2"/>
                </a:solidFill>
              </a:rPr>
              <a:t>numTasks</a:t>
            </a:r>
            <a:r>
              <a:rPr lang="en-US" dirty="0">
                <a:solidFill>
                  <a:schemeClr val="bg1"/>
                </a:solidFill>
              </a:rPr>
              <a:t>])</a:t>
            </a:r>
          </a:p>
          <a:p>
            <a:r>
              <a:rPr lang="en-US" dirty="0">
                <a:solidFill>
                  <a:schemeClr val="bg1"/>
                </a:solidFill>
              </a:rPr>
              <a:t>Aggregates datastream of (K,V) Pairs where values for each key are aggregated using the </a:t>
            </a:r>
            <a:r>
              <a:rPr lang="en-US" i="1" dirty="0">
                <a:solidFill>
                  <a:schemeClr val="accent2"/>
                </a:solidFill>
              </a:rPr>
              <a:t>func</a:t>
            </a:r>
            <a:r>
              <a:rPr lang="en-US" dirty="0">
                <a:solidFill>
                  <a:schemeClr val="bg1"/>
                </a:solidFill>
              </a:rPr>
              <a:t> reduce functions over a windowLength</a:t>
            </a:r>
          </a:p>
          <a:p>
            <a:r>
              <a:rPr lang="en-US" dirty="0">
                <a:solidFill>
                  <a:schemeClr val="bg1"/>
                </a:solidFill>
              </a:rPr>
              <a:t>Improve by adding </a:t>
            </a:r>
            <a:r>
              <a:rPr lang="en-US" i="1" dirty="0">
                <a:solidFill>
                  <a:schemeClr val="accent2"/>
                </a:solidFill>
              </a:rPr>
              <a:t>inv</a:t>
            </a:r>
            <a:r>
              <a:rPr lang="en-US" dirty="0">
                <a:solidFill>
                  <a:schemeClr val="bg1"/>
                </a:solidFill>
              </a:rPr>
              <a:t> to input arguments</a:t>
            </a:r>
          </a:p>
          <a:p>
            <a:r>
              <a:rPr lang="en-US" dirty="0">
                <a:solidFill>
                  <a:schemeClr val="bg1"/>
                </a:solidFill>
              </a:rPr>
              <a:t> </a:t>
            </a:r>
            <a:r>
              <a:rPr lang="en-US" dirty="0">
                <a:solidFill>
                  <a:srgbClr val="00B0F0"/>
                </a:solidFill>
              </a:rPr>
              <a:t>reduceByKeyAndWindow</a:t>
            </a:r>
            <a:r>
              <a:rPr lang="en-US" dirty="0">
                <a:solidFill>
                  <a:schemeClr val="bg1"/>
                </a:solidFill>
              </a:rPr>
              <a:t>(</a:t>
            </a:r>
            <a:r>
              <a:rPr lang="en-US" i="1" dirty="0">
                <a:solidFill>
                  <a:schemeClr val="accent2"/>
                </a:solidFill>
              </a:rPr>
              <a:t>func</a:t>
            </a:r>
            <a:r>
              <a:rPr lang="en-US" dirty="0">
                <a:solidFill>
                  <a:schemeClr val="bg1"/>
                </a:solidFill>
              </a:rPr>
              <a:t>, </a:t>
            </a:r>
            <a:r>
              <a:rPr lang="en-US" i="1" dirty="0">
                <a:solidFill>
                  <a:schemeClr val="accent2"/>
                </a:solidFill>
              </a:rPr>
              <a:t>inv</a:t>
            </a:r>
            <a:r>
              <a:rPr lang="en-US" dirty="0">
                <a:solidFill>
                  <a:schemeClr val="bg1"/>
                </a:solidFill>
              </a:rPr>
              <a:t>, </a:t>
            </a:r>
            <a:r>
              <a:rPr lang="en-US" i="1" dirty="0">
                <a:solidFill>
                  <a:schemeClr val="accent2"/>
                </a:solidFill>
              </a:rPr>
              <a:t>windowLength</a:t>
            </a:r>
            <a:r>
              <a:rPr lang="en-US" dirty="0">
                <a:solidFill>
                  <a:schemeClr val="bg1"/>
                </a:solidFill>
              </a:rPr>
              <a:t>, </a:t>
            </a:r>
            <a:r>
              <a:rPr lang="en-US" i="1" dirty="0">
                <a:solidFill>
                  <a:schemeClr val="accent2"/>
                </a:solidFill>
              </a:rPr>
              <a:t>slideInterval</a:t>
            </a:r>
            <a:r>
              <a:rPr lang="en-US" dirty="0">
                <a:solidFill>
                  <a:schemeClr val="bg1"/>
                </a:solidFill>
              </a:rPr>
              <a:t>, [</a:t>
            </a:r>
            <a:r>
              <a:rPr lang="en-US" i="1" dirty="0">
                <a:solidFill>
                  <a:schemeClr val="accent2"/>
                </a:solidFill>
              </a:rPr>
              <a:t>numTasks</a:t>
            </a:r>
            <a:r>
              <a:rPr lang="en-US" dirty="0">
                <a:solidFill>
                  <a:schemeClr val="bg1"/>
                </a:solidFill>
              </a:rPr>
              <a:t>])</a:t>
            </a:r>
          </a:p>
          <a:p>
            <a:r>
              <a:rPr lang="en-US" dirty="0">
                <a:solidFill>
                  <a:schemeClr val="bg1"/>
                </a:solidFill>
              </a:rPr>
              <a:t>Reducing the new data that enters the sliding window, and “inverse reducing” the old data that leaves the window.</a:t>
            </a:r>
          </a:p>
          <a:p>
            <a:pPr lvl="1"/>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965454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TotalTime>
  <Words>86</Words>
  <Application>Microsoft Office PowerPoint</Application>
  <PresentationFormat>Widescreen</PresentationFormat>
  <Paragraphs>32</Paragraphs>
  <Slides>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Calibri Light</vt:lpstr>
      <vt:lpstr>Consolas</vt:lpstr>
      <vt:lpstr>Roboto</vt:lpstr>
      <vt:lpstr>Office Theme</vt:lpstr>
      <vt:lpstr>Overview of Apache Spark Streaming</vt:lpstr>
      <vt:lpstr>What is Apache Spark Streaming?</vt:lpstr>
      <vt:lpstr>Advantages of Apache Spark Streaming</vt:lpstr>
      <vt:lpstr>User Case of Apache Spark Streaming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23</cp:revision>
  <dcterms:created xsi:type="dcterms:W3CDTF">2017-10-26T16:43:38Z</dcterms:created>
  <dcterms:modified xsi:type="dcterms:W3CDTF">2017-11-28T17:25:40Z</dcterms:modified>
</cp:coreProperties>
</file>